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6" r:id="rId4"/>
    <p:sldId id="259" r:id="rId5"/>
    <p:sldId id="262" r:id="rId6"/>
    <p:sldId id="263" r:id="rId7"/>
    <p:sldId id="264" r:id="rId8"/>
    <p:sldId id="265" r:id="rId9"/>
    <p:sldId id="267" r:id="rId10"/>
    <p:sldId id="268" r:id="rId11"/>
    <p:sldId id="260" r:id="rId12"/>
    <p:sldId id="261" r:id="rId13"/>
    <p:sldId id="271" r:id="rId14"/>
    <p:sldId id="272" r:id="rId15"/>
    <p:sldId id="273" r:id="rId16"/>
    <p:sldId id="274" r:id="rId17"/>
    <p:sldId id="275" r:id="rId18"/>
    <p:sldId id="269" r:id="rId19"/>
    <p:sldId id="270" r:id="rId20"/>
    <p:sldId id="276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2009-01-21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0.png"/><Relationship Id="rId7" Type="http://schemas.openxmlformats.org/officeDocument/2006/relationships/image" Target="../media/image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1.jpe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r>
              <a:rPr lang="pl-PL" dirty="0" smtClean="0"/>
              <a:t> And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Current</a:t>
            </a:r>
            <a:r>
              <a:rPr lang="pl-PL" dirty="0" smtClean="0"/>
              <a:t> of a </a:t>
            </a:r>
            <a:r>
              <a:rPr lang="pl-PL" dirty="0" err="1" smtClean="0"/>
              <a:t>Particle</a:t>
            </a:r>
            <a:r>
              <a:rPr lang="pl-PL" dirty="0" smtClean="0"/>
              <a:t> </a:t>
            </a:r>
            <a:r>
              <a:rPr lang="pl-PL" dirty="0" err="1" smtClean="0"/>
              <a:t>Covered</a:t>
            </a:r>
            <a:r>
              <a:rPr lang="pl-PL" dirty="0" smtClean="0"/>
              <a:t> </a:t>
            </a:r>
            <a:r>
              <a:rPr lang="pl-PL" dirty="0" err="1" smtClean="0"/>
              <a:t>Surface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Part 1</a:t>
            </a:r>
          </a:p>
          <a:p>
            <a:endParaRPr lang="pl-PL" dirty="0" smtClean="0"/>
          </a:p>
          <a:p>
            <a:r>
              <a:rPr lang="pl-PL" dirty="0" smtClean="0"/>
              <a:t>Krzysztof </a:t>
            </a:r>
            <a:r>
              <a:rPr lang="pl-PL" dirty="0" err="1" smtClean="0"/>
              <a:t>Sadlej</a:t>
            </a:r>
            <a:endParaRPr lang="pl-PL" dirty="0" smtClean="0"/>
          </a:p>
          <a:p>
            <a:r>
              <a:rPr lang="pl-PL" dirty="0" err="1" smtClean="0"/>
              <a:t>ZMiFP</a:t>
            </a:r>
            <a:r>
              <a:rPr lang="pl-PL" dirty="0" smtClean="0"/>
              <a:t> </a:t>
            </a:r>
            <a:r>
              <a:rPr lang="pl-PL" dirty="0" err="1" smtClean="0"/>
              <a:t>IPPT</a:t>
            </a:r>
            <a:r>
              <a:rPr lang="pl-PL" dirty="0" smtClean="0"/>
              <a:t> PAN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Gouy-Chapman-Stern</a:t>
            </a:r>
            <a:r>
              <a:rPr lang="en-US" smtClean="0"/>
              <a:t> </a:t>
            </a:r>
            <a:r>
              <a:rPr lang="en-US" smtClean="0"/>
              <a:t>model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What</a:t>
            </a:r>
            <a:r>
              <a:rPr lang="en-US" smtClean="0"/>
              <a:t> is the charge distribution in the layer </a:t>
            </a:r>
            <a:r>
              <a:rPr lang="en-US" smtClean="0"/>
              <a:t>δ?</a:t>
            </a:r>
            <a:endParaRPr lang="en-US" smtClean="0"/>
          </a:p>
          <a:p>
            <a:pPr lvl="1"/>
            <a:r>
              <a:rPr lang="en-US" smtClean="0"/>
              <a:t>Uniform space charge </a:t>
            </a:r>
            <a:r>
              <a:rPr lang="en-US" smtClean="0"/>
              <a:t>distribution</a:t>
            </a:r>
            <a:r>
              <a:rPr lang="en-US" smtClean="0"/>
              <a:t>, distant-dependent </a:t>
            </a:r>
            <a:r>
              <a:rPr lang="en-US" smtClean="0"/>
              <a:t>permittivity</a:t>
            </a:r>
            <a:endParaRPr lang="en-US" smtClean="0"/>
          </a:p>
          <a:p>
            <a:pPr lvl="1"/>
            <a:endParaRPr lang="en-US" smtClean="0"/>
          </a:p>
          <a:p>
            <a:pPr lvl="1">
              <a:buNone/>
            </a:pPr>
            <a:r>
              <a:rPr lang="en-US" smtClean="0"/>
              <a:t>Or</a:t>
            </a:r>
            <a:endParaRPr lang="en-US" smtClean="0"/>
          </a:p>
          <a:p>
            <a:pPr lvl="1"/>
            <a:endParaRPr lang="en-US" smtClean="0"/>
          </a:p>
          <a:p>
            <a:pPr lvl="1"/>
            <a:r>
              <a:rPr lang="en-US" smtClean="0"/>
              <a:t>All ions are assumed to be confined to a layer and are treated as point </a:t>
            </a:r>
            <a:r>
              <a:rPr lang="en-US" smtClean="0"/>
              <a:t>charges</a:t>
            </a:r>
            <a:r>
              <a:rPr lang="en-US" smtClean="0"/>
              <a:t>.</a:t>
            </a:r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786322"/>
            <a:ext cx="30289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5357826"/>
            <a:ext cx="31051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Obraz 6" descr="EDL_small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86512" y="4368418"/>
            <a:ext cx="2428860" cy="2489582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00892" y="6240444"/>
            <a:ext cx="199166" cy="18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86512" y="5643578"/>
            <a:ext cx="214487" cy="188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06767" y="5143512"/>
            <a:ext cx="194059" cy="204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Electro-Osmosis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828668"/>
          </a:xfrm>
        </p:spPr>
        <p:txBody>
          <a:bodyPr/>
          <a:lstStyle/>
          <a:p>
            <a:r>
              <a:rPr lang="en-US" smtClean="0"/>
              <a:t>Motion of liquid induced by an applied electric field</a:t>
            </a:r>
            <a:endParaRPr lang="en-US"/>
          </a:p>
        </p:txBody>
      </p:sp>
      <p:sp>
        <p:nvSpPr>
          <p:cNvPr id="6" name="pole tekstowe 5"/>
          <p:cNvSpPr txBox="1"/>
          <p:nvPr/>
        </p:nvSpPr>
        <p:spPr>
          <a:xfrm>
            <a:off x="6286512" y="3000372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Stokes equations</a:t>
            </a:r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643182"/>
            <a:ext cx="35052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071942"/>
            <a:ext cx="34671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trzałka w dół 8"/>
          <p:cNvSpPr/>
          <p:nvPr/>
        </p:nvSpPr>
        <p:spPr>
          <a:xfrm>
            <a:off x="4000496" y="3714752"/>
            <a:ext cx="50006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rzałka w dół 10"/>
          <p:cNvSpPr/>
          <p:nvPr/>
        </p:nvSpPr>
        <p:spPr>
          <a:xfrm>
            <a:off x="4000496" y="4786322"/>
            <a:ext cx="50006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le tekstowe 12"/>
          <p:cNvSpPr txBox="1"/>
          <p:nvPr/>
        </p:nvSpPr>
        <p:spPr>
          <a:xfrm>
            <a:off x="1285852" y="5429264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Slip velocity</a:t>
            </a:r>
            <a:endParaRPr lang="en-US"/>
          </a:p>
        </p:txBody>
      </p:sp>
      <p:sp>
        <p:nvSpPr>
          <p:cNvPr id="15" name="pole tekstowe 14"/>
          <p:cNvSpPr txBox="1"/>
          <p:nvPr/>
        </p:nvSpPr>
        <p:spPr>
          <a:xfrm>
            <a:off x="5929322" y="5429264"/>
            <a:ext cx="229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Smoluchowski 1903</a:t>
            </a:r>
            <a:endParaRPr lang="en-US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88" y="5286388"/>
            <a:ext cx="30861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Electrophoresis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971544"/>
          </a:xfrm>
        </p:spPr>
        <p:txBody>
          <a:bodyPr/>
          <a:lstStyle/>
          <a:p>
            <a:r>
              <a:rPr lang="en-US" smtClean="0"/>
              <a:t>Motion of suspended particles in an applied electric field</a:t>
            </a:r>
            <a:endParaRPr lang="en-US"/>
          </a:p>
        </p:txBody>
      </p:sp>
      <p:sp>
        <p:nvSpPr>
          <p:cNvPr id="5" name="pole tekstowe 4"/>
          <p:cNvSpPr txBox="1"/>
          <p:nvPr/>
        </p:nvSpPr>
        <p:spPr>
          <a:xfrm>
            <a:off x="5143504" y="3357562"/>
            <a:ext cx="2763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Electrophoretic mobility</a:t>
            </a:r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500306"/>
            <a:ext cx="16383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Łącznik prosty ze strzałką 9"/>
          <p:cNvCxnSpPr/>
          <p:nvPr/>
        </p:nvCxnSpPr>
        <p:spPr>
          <a:xfrm rot="10800000">
            <a:off x="4429124" y="3000372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3786190"/>
            <a:ext cx="20859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pole tekstowe 11"/>
          <p:cNvSpPr txBox="1"/>
          <p:nvPr/>
        </p:nvSpPr>
        <p:spPr>
          <a:xfrm>
            <a:off x="5214942" y="4429132"/>
            <a:ext cx="229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Smoluchowski 1921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current</a:t>
            </a:r>
            <a:r>
              <a:rPr lang="pl-PL" dirty="0" smtClean="0"/>
              <a:t> and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328998"/>
          </a:xfrm>
        </p:spPr>
        <p:txBody>
          <a:bodyPr/>
          <a:lstStyle/>
          <a:p>
            <a:r>
              <a:rPr lang="en-US" dirty="0" smtClean="0"/>
              <a:t>Current appearing </a:t>
            </a:r>
            <a:r>
              <a:rPr lang="pl-PL" dirty="0" err="1" smtClean="0"/>
              <a:t>due</a:t>
            </a:r>
            <a:r>
              <a:rPr lang="pl-PL" dirty="0" smtClean="0"/>
              <a:t> to </a:t>
            </a:r>
            <a:r>
              <a:rPr lang="pl-PL" dirty="0" err="1" smtClean="0"/>
              <a:t>double-layer</a:t>
            </a:r>
            <a:r>
              <a:rPr lang="pl-PL" dirty="0" smtClean="0"/>
              <a:t> charge </a:t>
            </a:r>
            <a:r>
              <a:rPr lang="pl-PL" dirty="0" err="1" smtClean="0"/>
              <a:t>movement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fluid</a:t>
            </a:r>
          </a:p>
          <a:p>
            <a:r>
              <a:rPr lang="pl-PL" dirty="0" smtClean="0"/>
              <a:t>Transfer of charge </a:t>
            </a:r>
            <a:r>
              <a:rPr lang="pl-PL" dirty="0" err="1" smtClean="0"/>
              <a:t>downstream</a:t>
            </a:r>
            <a:r>
              <a:rPr lang="pl-PL" dirty="0" smtClean="0"/>
              <a:t> (</a:t>
            </a:r>
            <a:r>
              <a:rPr lang="pl-PL" dirty="0" err="1" smtClean="0"/>
              <a:t>due</a:t>
            </a:r>
            <a:r>
              <a:rPr lang="pl-PL" dirty="0" smtClean="0"/>
              <a:t> to </a:t>
            </a:r>
            <a:r>
              <a:rPr lang="pl-PL" dirty="0" err="1" smtClean="0"/>
              <a:t>pressure</a:t>
            </a:r>
            <a:r>
              <a:rPr lang="pl-PL" dirty="0" smtClean="0"/>
              <a:t> gradient)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balanced</a:t>
            </a:r>
            <a:r>
              <a:rPr lang="pl-PL" dirty="0" smtClean="0"/>
              <a:t> by </a:t>
            </a:r>
            <a:r>
              <a:rPr lang="pl-PL" dirty="0" err="1" smtClean="0"/>
              <a:t>current</a:t>
            </a:r>
            <a:r>
              <a:rPr lang="pl-PL" dirty="0" smtClean="0"/>
              <a:t> </a:t>
            </a:r>
            <a:r>
              <a:rPr lang="pl-PL" dirty="0" err="1" smtClean="0"/>
              <a:t>due</a:t>
            </a:r>
            <a:r>
              <a:rPr lang="pl-PL" dirty="0" smtClean="0"/>
              <a:t> to electric field</a:t>
            </a:r>
          </a:p>
          <a:p>
            <a:r>
              <a:rPr lang="pl-PL" dirty="0" err="1" smtClean="0"/>
              <a:t>Potential</a:t>
            </a:r>
            <a:r>
              <a:rPr lang="pl-PL" dirty="0" smtClean="0"/>
              <a:t> drop associated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field: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en-US" dirty="0"/>
          </a:p>
        </p:txBody>
      </p:sp>
      <p:pic>
        <p:nvPicPr>
          <p:cNvPr id="4" name="Obraz 3" descr="ry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4572008"/>
            <a:ext cx="4076700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current</a:t>
            </a:r>
            <a:r>
              <a:rPr lang="pl-PL" dirty="0" smtClean="0"/>
              <a:t> and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328998"/>
          </a:xfrm>
        </p:spPr>
        <p:txBody>
          <a:bodyPr/>
          <a:lstStyle/>
          <a:p>
            <a:r>
              <a:rPr lang="en-US" dirty="0" smtClean="0"/>
              <a:t>Current appearing </a:t>
            </a:r>
            <a:r>
              <a:rPr lang="pl-PL" dirty="0" err="1" smtClean="0"/>
              <a:t>due</a:t>
            </a:r>
            <a:r>
              <a:rPr lang="pl-PL" dirty="0" smtClean="0"/>
              <a:t> to </a:t>
            </a:r>
            <a:r>
              <a:rPr lang="pl-PL" dirty="0" err="1" smtClean="0"/>
              <a:t>double-layer</a:t>
            </a:r>
            <a:r>
              <a:rPr lang="pl-PL" dirty="0" smtClean="0"/>
              <a:t> charge </a:t>
            </a:r>
            <a:r>
              <a:rPr lang="pl-PL" dirty="0" err="1" smtClean="0"/>
              <a:t>movement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fluid</a:t>
            </a:r>
          </a:p>
          <a:p>
            <a:r>
              <a:rPr lang="pl-PL" dirty="0" smtClean="0"/>
              <a:t>Transfer of charge </a:t>
            </a:r>
            <a:r>
              <a:rPr lang="pl-PL" dirty="0" err="1" smtClean="0"/>
              <a:t>downstream</a:t>
            </a:r>
            <a:r>
              <a:rPr lang="pl-PL" dirty="0" smtClean="0"/>
              <a:t> (</a:t>
            </a:r>
            <a:r>
              <a:rPr lang="pl-PL" dirty="0" err="1" smtClean="0"/>
              <a:t>due</a:t>
            </a:r>
            <a:r>
              <a:rPr lang="pl-PL" dirty="0" smtClean="0"/>
              <a:t> to </a:t>
            </a:r>
            <a:r>
              <a:rPr lang="pl-PL" dirty="0" err="1" smtClean="0"/>
              <a:t>pressure</a:t>
            </a:r>
            <a:r>
              <a:rPr lang="pl-PL" dirty="0" smtClean="0"/>
              <a:t> gradient)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balanced</a:t>
            </a:r>
            <a:r>
              <a:rPr lang="pl-PL" dirty="0" smtClean="0"/>
              <a:t> by </a:t>
            </a:r>
            <a:r>
              <a:rPr lang="pl-PL" dirty="0" err="1" smtClean="0"/>
              <a:t>current</a:t>
            </a:r>
            <a:r>
              <a:rPr lang="pl-PL" dirty="0" smtClean="0"/>
              <a:t> </a:t>
            </a:r>
            <a:r>
              <a:rPr lang="pl-PL" dirty="0" err="1" smtClean="0"/>
              <a:t>due</a:t>
            </a:r>
            <a:r>
              <a:rPr lang="pl-PL" dirty="0" smtClean="0"/>
              <a:t> to electric field</a:t>
            </a:r>
          </a:p>
          <a:p>
            <a:r>
              <a:rPr lang="pl-PL" dirty="0" err="1" smtClean="0"/>
              <a:t>Potential</a:t>
            </a:r>
            <a:r>
              <a:rPr lang="pl-PL" dirty="0" smtClean="0"/>
              <a:t> drop associated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field: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en-US" dirty="0"/>
          </a:p>
        </p:txBody>
      </p:sp>
      <p:pic>
        <p:nvPicPr>
          <p:cNvPr id="4" name="Obraz 3" descr="ry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4572008"/>
            <a:ext cx="4076700" cy="1847850"/>
          </a:xfrm>
          <a:prstGeom prst="rect">
            <a:avLst/>
          </a:prstGeom>
        </p:spPr>
      </p:pic>
      <p:pic>
        <p:nvPicPr>
          <p:cNvPr id="5" name="Obraz 4" descr="rys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298" y="4572008"/>
            <a:ext cx="4076700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current</a:t>
            </a:r>
            <a:r>
              <a:rPr lang="pl-PL" dirty="0" smtClean="0"/>
              <a:t> and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328998"/>
          </a:xfrm>
        </p:spPr>
        <p:txBody>
          <a:bodyPr/>
          <a:lstStyle/>
          <a:p>
            <a:r>
              <a:rPr lang="en-US" dirty="0" smtClean="0"/>
              <a:t>Current appearing </a:t>
            </a:r>
            <a:r>
              <a:rPr lang="pl-PL" dirty="0" err="1" smtClean="0"/>
              <a:t>due</a:t>
            </a:r>
            <a:r>
              <a:rPr lang="pl-PL" dirty="0" smtClean="0"/>
              <a:t> to </a:t>
            </a:r>
            <a:r>
              <a:rPr lang="pl-PL" dirty="0" err="1" smtClean="0"/>
              <a:t>double-layer</a:t>
            </a:r>
            <a:r>
              <a:rPr lang="pl-PL" dirty="0" smtClean="0"/>
              <a:t> charge </a:t>
            </a:r>
            <a:r>
              <a:rPr lang="pl-PL" dirty="0" err="1" smtClean="0"/>
              <a:t>movement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fluid</a:t>
            </a:r>
          </a:p>
          <a:p>
            <a:r>
              <a:rPr lang="pl-PL" dirty="0" smtClean="0"/>
              <a:t>Transfer of charge </a:t>
            </a:r>
            <a:r>
              <a:rPr lang="pl-PL" dirty="0" err="1" smtClean="0"/>
              <a:t>downstream</a:t>
            </a:r>
            <a:r>
              <a:rPr lang="pl-PL" dirty="0" smtClean="0"/>
              <a:t> (</a:t>
            </a:r>
            <a:r>
              <a:rPr lang="pl-PL" dirty="0" err="1" smtClean="0"/>
              <a:t>due</a:t>
            </a:r>
            <a:r>
              <a:rPr lang="pl-PL" dirty="0" smtClean="0"/>
              <a:t> to </a:t>
            </a:r>
            <a:r>
              <a:rPr lang="pl-PL" dirty="0" err="1" smtClean="0"/>
              <a:t>pressure</a:t>
            </a:r>
            <a:r>
              <a:rPr lang="pl-PL" dirty="0" smtClean="0"/>
              <a:t> gradient)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balanced</a:t>
            </a:r>
            <a:r>
              <a:rPr lang="pl-PL" dirty="0" smtClean="0"/>
              <a:t> by </a:t>
            </a:r>
            <a:r>
              <a:rPr lang="pl-PL" dirty="0" err="1" smtClean="0"/>
              <a:t>current</a:t>
            </a:r>
            <a:r>
              <a:rPr lang="pl-PL" dirty="0" smtClean="0"/>
              <a:t> </a:t>
            </a:r>
            <a:r>
              <a:rPr lang="pl-PL" dirty="0" err="1" smtClean="0"/>
              <a:t>due</a:t>
            </a:r>
            <a:r>
              <a:rPr lang="pl-PL" dirty="0" smtClean="0"/>
              <a:t> to electric field</a:t>
            </a:r>
          </a:p>
          <a:p>
            <a:r>
              <a:rPr lang="pl-PL" dirty="0" err="1" smtClean="0"/>
              <a:t>Potential</a:t>
            </a:r>
            <a:r>
              <a:rPr lang="pl-PL" dirty="0" smtClean="0"/>
              <a:t> drop associated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field: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en-US" dirty="0"/>
          </a:p>
        </p:txBody>
      </p:sp>
      <p:pic>
        <p:nvPicPr>
          <p:cNvPr id="4" name="Obraz 3" descr="ry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4572008"/>
            <a:ext cx="4076700" cy="1847850"/>
          </a:xfrm>
          <a:prstGeom prst="rect">
            <a:avLst/>
          </a:prstGeom>
        </p:spPr>
      </p:pic>
      <p:pic>
        <p:nvPicPr>
          <p:cNvPr id="6" name="Obraz 5" descr="rys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298" y="4572008"/>
            <a:ext cx="4076700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Streaming</a:t>
            </a:r>
            <a:r>
              <a:rPr lang="en-US" smtClean="0"/>
              <a:t> current and Streaming </a:t>
            </a:r>
            <a:r>
              <a:rPr lang="en-US" smtClean="0"/>
              <a:t>Potential</a:t>
            </a:r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785926"/>
            <a:ext cx="27432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5857892"/>
            <a:ext cx="31718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658403"/>
            <a:ext cx="34004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4810" y="5643578"/>
            <a:ext cx="21907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72264" y="6305550"/>
            <a:ext cx="154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pole tekstowe 15"/>
          <p:cNvSpPr txBox="1"/>
          <p:nvPr/>
        </p:nvSpPr>
        <p:spPr>
          <a:xfrm>
            <a:off x="571472" y="1571612"/>
            <a:ext cx="2802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Poiseuille</a:t>
            </a:r>
            <a:r>
              <a:rPr lang="en-US" smtClean="0"/>
              <a:t> flow in a </a:t>
            </a:r>
            <a:r>
              <a:rPr lang="en-US" smtClean="0"/>
              <a:t>tube</a:t>
            </a:r>
            <a:r>
              <a:rPr lang="en-US" smtClean="0"/>
              <a:t>:</a:t>
            </a:r>
            <a:endParaRPr lang="en-US"/>
          </a:p>
        </p:txBody>
      </p:sp>
      <p:sp>
        <p:nvSpPr>
          <p:cNvPr id="17" name="pole tekstowe 16"/>
          <p:cNvSpPr txBox="1"/>
          <p:nvPr/>
        </p:nvSpPr>
        <p:spPr>
          <a:xfrm>
            <a:off x="5429256" y="1214422"/>
            <a:ext cx="224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Pressure</a:t>
            </a:r>
            <a:r>
              <a:rPr lang="en-US" smtClean="0"/>
              <a:t> </a:t>
            </a:r>
            <a:r>
              <a:rPr lang="en-US" smtClean="0"/>
              <a:t>difference</a:t>
            </a:r>
            <a:endParaRPr lang="en-US"/>
          </a:p>
        </p:txBody>
      </p:sp>
      <p:cxnSp>
        <p:nvCxnSpPr>
          <p:cNvPr id="19" name="Łącznik prosty ze strzałką 18"/>
          <p:cNvCxnSpPr>
            <a:endCxn id="6146" idx="0"/>
          </p:cNvCxnSpPr>
          <p:nvPr/>
        </p:nvCxnSpPr>
        <p:spPr>
          <a:xfrm rot="10800000" flipV="1">
            <a:off x="4657716" y="1428736"/>
            <a:ext cx="55722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ole tekstowe 19"/>
          <p:cNvSpPr txBox="1"/>
          <p:nvPr/>
        </p:nvSpPr>
        <p:spPr>
          <a:xfrm>
            <a:off x="5786446" y="2428868"/>
            <a:ext cx="147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Tube</a:t>
            </a:r>
            <a:r>
              <a:rPr lang="en-US" smtClean="0"/>
              <a:t> </a:t>
            </a:r>
            <a:r>
              <a:rPr lang="en-US" smtClean="0"/>
              <a:t>length</a:t>
            </a:r>
            <a:endParaRPr lang="en-US"/>
          </a:p>
        </p:txBody>
      </p:sp>
      <p:cxnSp>
        <p:nvCxnSpPr>
          <p:cNvPr id="22" name="Łącznik prosty ze strzałką 21"/>
          <p:cNvCxnSpPr>
            <a:stCxn id="20" idx="1"/>
          </p:cNvCxnSpPr>
          <p:nvPr/>
        </p:nvCxnSpPr>
        <p:spPr>
          <a:xfrm rot="10800000">
            <a:off x="4714876" y="2428868"/>
            <a:ext cx="107157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e tekstowe 22"/>
          <p:cNvSpPr txBox="1"/>
          <p:nvPr/>
        </p:nvSpPr>
        <p:spPr>
          <a:xfrm>
            <a:off x="642910" y="3143248"/>
            <a:ext cx="383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Electric current due to </a:t>
            </a:r>
            <a:r>
              <a:rPr lang="en-US" smtClean="0"/>
              <a:t>convection</a:t>
            </a:r>
            <a:r>
              <a:rPr lang="en-US" smtClean="0"/>
              <a:t>:</a:t>
            </a:r>
            <a:endParaRPr lang="en-US"/>
          </a:p>
        </p:txBody>
      </p:sp>
      <p:sp>
        <p:nvSpPr>
          <p:cNvPr id="24" name="pole tekstowe 23"/>
          <p:cNvSpPr txBox="1"/>
          <p:nvPr/>
        </p:nvSpPr>
        <p:spPr>
          <a:xfrm>
            <a:off x="785786" y="5143512"/>
            <a:ext cx="504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Dominant contribution from the double </a:t>
            </a:r>
            <a:r>
              <a:rPr lang="en-US" smtClean="0"/>
              <a:t>layer</a:t>
            </a:r>
            <a:r>
              <a:rPr lang="en-US" smtClean="0"/>
              <a:t>: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Streaming</a:t>
            </a:r>
            <a:r>
              <a:rPr lang="en-US" smtClean="0"/>
              <a:t> current and Streaming </a:t>
            </a:r>
            <a:r>
              <a:rPr lang="en-US" smtClean="0"/>
              <a:t>Potential</a:t>
            </a:r>
            <a:endParaRPr lang="en-US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500570"/>
            <a:ext cx="23050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714488"/>
            <a:ext cx="35623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500306"/>
            <a:ext cx="21907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488" y="2643182"/>
            <a:ext cx="154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trzałka w dół 8"/>
          <p:cNvSpPr/>
          <p:nvPr/>
        </p:nvSpPr>
        <p:spPr>
          <a:xfrm>
            <a:off x="2285984" y="3500438"/>
            <a:ext cx="500066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rzałka w prawo 9"/>
          <p:cNvSpPr/>
          <p:nvPr/>
        </p:nvSpPr>
        <p:spPr>
          <a:xfrm>
            <a:off x="4071934" y="5072074"/>
            <a:ext cx="85725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29256" y="4500570"/>
            <a:ext cx="20764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pole tekstowe 11"/>
          <p:cNvSpPr txBox="1"/>
          <p:nvPr/>
        </p:nvSpPr>
        <p:spPr>
          <a:xfrm>
            <a:off x="142844" y="4143380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Balance</a:t>
            </a:r>
            <a:r>
              <a:rPr lang="en-US" smtClean="0"/>
              <a:t> of </a:t>
            </a:r>
            <a:r>
              <a:rPr lang="en-US" smtClean="0"/>
              <a:t>currents</a:t>
            </a:r>
            <a:r>
              <a:rPr lang="en-US" smtClean="0"/>
              <a:t>:</a:t>
            </a:r>
            <a:endParaRPr lang="en-US"/>
          </a:p>
        </p:txBody>
      </p:sp>
      <p:sp>
        <p:nvSpPr>
          <p:cNvPr id="13" name="pole tekstowe 12"/>
          <p:cNvSpPr txBox="1"/>
          <p:nvPr/>
        </p:nvSpPr>
        <p:spPr>
          <a:xfrm>
            <a:off x="285720" y="6488668"/>
            <a:ext cx="2669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Electrolite</a:t>
            </a:r>
            <a:r>
              <a:rPr lang="en-US" smtClean="0"/>
              <a:t> </a:t>
            </a:r>
            <a:r>
              <a:rPr lang="en-US" smtClean="0"/>
              <a:t>conductivity</a:t>
            </a:r>
            <a:endParaRPr lang="en-US"/>
          </a:p>
        </p:txBody>
      </p:sp>
      <p:cxnSp>
        <p:nvCxnSpPr>
          <p:cNvPr id="15" name="Łącznik prosty ze strzałką 14"/>
          <p:cNvCxnSpPr>
            <a:stCxn id="13" idx="0"/>
          </p:cNvCxnSpPr>
          <p:nvPr/>
        </p:nvCxnSpPr>
        <p:spPr>
          <a:xfrm rot="5400000" flipH="1" flipV="1">
            <a:off x="1602075" y="5876197"/>
            <a:ext cx="630776" cy="594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e tekstowe 15"/>
          <p:cNvSpPr txBox="1"/>
          <p:nvPr/>
        </p:nvSpPr>
        <p:spPr>
          <a:xfrm>
            <a:off x="4214810" y="6286520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en-US" dirty="0"/>
          </a:p>
        </p:txBody>
      </p:sp>
      <p:cxnSp>
        <p:nvCxnSpPr>
          <p:cNvPr id="18" name="Łącznik prosty ze strzałką 17"/>
          <p:cNvCxnSpPr/>
          <p:nvPr/>
        </p:nvCxnSpPr>
        <p:spPr>
          <a:xfrm flipV="1">
            <a:off x="5143504" y="5857892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Measuring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pl-PL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810577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pole tekstowe 5"/>
          <p:cNvSpPr txBox="1"/>
          <p:nvPr/>
        </p:nvSpPr>
        <p:spPr>
          <a:xfrm>
            <a:off x="714348" y="6000768"/>
            <a:ext cx="4334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/>
              <a:t>M. Zembala et al. </a:t>
            </a:r>
            <a:r>
              <a:rPr lang="pl-PL" sz="1200" dirty="0" err="1" smtClean="0"/>
              <a:t>Colloids</a:t>
            </a:r>
            <a:r>
              <a:rPr lang="pl-PL" sz="1200" dirty="0" smtClean="0"/>
              <a:t> and </a:t>
            </a:r>
            <a:r>
              <a:rPr lang="pl-PL" sz="1200" dirty="0" err="1" smtClean="0"/>
              <a:t>Surfaces</a:t>
            </a:r>
            <a:r>
              <a:rPr lang="pl-PL" sz="1200" dirty="0" smtClean="0"/>
              <a:t> A </a:t>
            </a:r>
            <a:r>
              <a:rPr lang="pl-PL" sz="1200" b="1" dirty="0" smtClean="0"/>
              <a:t>195</a:t>
            </a:r>
            <a:r>
              <a:rPr lang="pl-PL" sz="1200" dirty="0" smtClean="0"/>
              <a:t> (2001), 3-15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Particles</a:t>
            </a:r>
            <a:r>
              <a:rPr lang="pl-PL" dirty="0" smtClean="0"/>
              <a:t> </a:t>
            </a:r>
            <a:r>
              <a:rPr lang="pl-PL" dirty="0" err="1" smtClean="0"/>
              <a:t>adsorbed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interface</a:t>
            </a:r>
            <a:r>
              <a:rPr lang="pl-PL" dirty="0" smtClean="0"/>
              <a:t> –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changes</a:t>
            </a:r>
            <a:r>
              <a:rPr lang="pl-PL" dirty="0" smtClean="0"/>
              <a:t>?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71612"/>
            <a:ext cx="5817461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ole tekstowe 3"/>
          <p:cNvSpPr txBox="1"/>
          <p:nvPr/>
        </p:nvSpPr>
        <p:spPr>
          <a:xfrm>
            <a:off x="5715009" y="2000240"/>
            <a:ext cx="3000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 smtClean="0"/>
              <a:t>Rapid</a:t>
            </a:r>
            <a:r>
              <a:rPr lang="pl-PL" dirty="0" smtClean="0"/>
              <a:t> </a:t>
            </a:r>
            <a:r>
              <a:rPr lang="pl-PL" dirty="0" err="1" smtClean="0"/>
              <a:t>decrease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current</a:t>
            </a:r>
            <a:r>
              <a:rPr lang="pl-PL" dirty="0" smtClean="0"/>
              <a:t>/</a:t>
            </a:r>
            <a:r>
              <a:rPr lang="pl-PL" dirty="0" err="1" smtClean="0"/>
              <a:t>potential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particle</a:t>
            </a:r>
            <a:r>
              <a:rPr lang="pl-PL" dirty="0" smtClean="0"/>
              <a:t> </a:t>
            </a:r>
            <a:r>
              <a:rPr lang="pl-PL" dirty="0" err="1" smtClean="0"/>
              <a:t>concentration</a:t>
            </a:r>
            <a:r>
              <a:rPr lang="pl-PL" dirty="0" smtClean="0"/>
              <a:t> </a:t>
            </a:r>
            <a:r>
              <a:rPr lang="el-GR" dirty="0" smtClean="0"/>
              <a:t>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Overview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err="1" smtClean="0"/>
              <a:t>Introduction</a:t>
            </a:r>
            <a:endParaRPr lang="pl-PL" dirty="0" smtClean="0"/>
          </a:p>
          <a:p>
            <a:r>
              <a:rPr lang="pl-PL" dirty="0" err="1" smtClean="0"/>
              <a:t>Electrical</a:t>
            </a:r>
            <a:r>
              <a:rPr lang="pl-PL" dirty="0" smtClean="0"/>
              <a:t> Double </a:t>
            </a:r>
            <a:r>
              <a:rPr lang="pl-PL" dirty="0" err="1" smtClean="0"/>
              <a:t>Layer</a:t>
            </a:r>
            <a:r>
              <a:rPr lang="pl-PL" dirty="0" smtClean="0"/>
              <a:t> (</a:t>
            </a:r>
            <a:r>
              <a:rPr lang="pl-PL" dirty="0" err="1" smtClean="0"/>
              <a:t>EDL</a:t>
            </a:r>
            <a:r>
              <a:rPr lang="pl-PL" dirty="0" smtClean="0"/>
              <a:t>)</a:t>
            </a:r>
          </a:p>
          <a:p>
            <a:r>
              <a:rPr lang="pl-PL" i="1" dirty="0" err="1" smtClean="0"/>
              <a:t>Gouy-Chapman-Stern</a:t>
            </a:r>
            <a:r>
              <a:rPr lang="pl-PL" dirty="0" smtClean="0"/>
              <a:t> model</a:t>
            </a:r>
          </a:p>
          <a:p>
            <a:r>
              <a:rPr lang="pl-PL" dirty="0" err="1" smtClean="0"/>
              <a:t>Electrokinetics</a:t>
            </a:r>
            <a:endParaRPr lang="pl-PL" dirty="0" smtClean="0"/>
          </a:p>
          <a:p>
            <a:pPr lvl="1"/>
            <a:r>
              <a:rPr lang="pl-PL" dirty="0" err="1" smtClean="0"/>
              <a:t>Electro-osmosis</a:t>
            </a:r>
            <a:endParaRPr lang="pl-PL" dirty="0" smtClean="0"/>
          </a:p>
          <a:p>
            <a:pPr lvl="1"/>
            <a:r>
              <a:rPr lang="pl-PL" dirty="0" err="1" smtClean="0"/>
              <a:t>Electrophoresis</a:t>
            </a:r>
            <a:endParaRPr lang="pl-PL" dirty="0" smtClean="0"/>
          </a:p>
          <a:p>
            <a:pPr lvl="1"/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current</a:t>
            </a:r>
            <a:r>
              <a:rPr lang="pl-PL" dirty="0" smtClean="0"/>
              <a:t>/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pl-PL" dirty="0" smtClean="0"/>
          </a:p>
          <a:p>
            <a:r>
              <a:rPr lang="pl-PL" dirty="0" err="1" smtClean="0"/>
              <a:t>Measuring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Streaming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endParaRPr lang="pl-PL" dirty="0" smtClean="0"/>
          </a:p>
          <a:p>
            <a:r>
              <a:rPr lang="pl-PL" dirty="0" err="1" smtClean="0"/>
              <a:t>Particles</a:t>
            </a:r>
            <a:r>
              <a:rPr lang="pl-PL" dirty="0" smtClean="0"/>
              <a:t> </a:t>
            </a:r>
            <a:r>
              <a:rPr lang="pl-PL" dirty="0" err="1" smtClean="0"/>
              <a:t>adsorbed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interface</a:t>
            </a:r>
            <a:r>
              <a:rPr lang="pl-PL" dirty="0" smtClean="0"/>
              <a:t> –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changes</a:t>
            </a:r>
            <a:r>
              <a:rPr lang="pl-PL" dirty="0" smtClean="0"/>
              <a:t>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To be </a:t>
            </a:r>
            <a:r>
              <a:rPr lang="pl-PL" dirty="0" err="1" smtClean="0"/>
              <a:t>continued</a:t>
            </a:r>
            <a:r>
              <a:rPr lang="pl-PL" dirty="0" smtClean="0"/>
              <a:t>…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dependence</a:t>
            </a:r>
            <a:r>
              <a:rPr lang="pl-PL" dirty="0" smtClean="0"/>
              <a:t> be </a:t>
            </a:r>
            <a:r>
              <a:rPr lang="pl-PL" dirty="0" err="1" smtClean="0"/>
              <a:t>explained</a:t>
            </a:r>
            <a:r>
              <a:rPr lang="pl-PL" dirty="0" smtClean="0"/>
              <a:t> </a:t>
            </a:r>
            <a:r>
              <a:rPr lang="pl-PL" dirty="0" err="1" smtClean="0"/>
              <a:t>theoretically</a:t>
            </a:r>
            <a:r>
              <a:rPr lang="pl-PL" dirty="0" smtClean="0"/>
              <a:t>??</a:t>
            </a:r>
          </a:p>
          <a:p>
            <a:pPr lvl="1"/>
            <a:r>
              <a:rPr lang="pl-PL" dirty="0" err="1" smtClean="0"/>
              <a:t>Hydrodynamics</a:t>
            </a:r>
            <a:endParaRPr lang="pl-PL" dirty="0" smtClean="0"/>
          </a:p>
          <a:p>
            <a:pPr lvl="1"/>
            <a:r>
              <a:rPr lang="pl-PL" dirty="0" err="1" smtClean="0"/>
              <a:t>Statistical</a:t>
            </a:r>
            <a:r>
              <a:rPr lang="pl-PL" dirty="0" smtClean="0"/>
              <a:t> </a:t>
            </a:r>
            <a:r>
              <a:rPr lang="pl-PL" dirty="0" err="1" smtClean="0"/>
              <a:t>Physics</a:t>
            </a:r>
            <a:endParaRPr lang="pl-PL" dirty="0" smtClean="0"/>
          </a:p>
          <a:p>
            <a:pPr lvl="1"/>
            <a:endParaRPr lang="pl-PL" dirty="0" smtClean="0"/>
          </a:p>
          <a:p>
            <a:pPr lvl="1"/>
            <a:endParaRPr lang="pl-PL" dirty="0" smtClean="0"/>
          </a:p>
          <a:p>
            <a:r>
              <a:rPr lang="pl-PL" dirty="0" err="1" smtClean="0"/>
              <a:t>Virial</a:t>
            </a:r>
            <a:r>
              <a:rPr lang="pl-PL" dirty="0" smtClean="0"/>
              <a:t> </a:t>
            </a:r>
            <a:r>
              <a:rPr lang="pl-PL" dirty="0" err="1" smtClean="0"/>
              <a:t>expansion</a:t>
            </a:r>
            <a:r>
              <a:rPr lang="pl-PL" dirty="0" smtClean="0"/>
              <a:t>, </a:t>
            </a:r>
            <a:r>
              <a:rPr lang="pl-PL" dirty="0" err="1" smtClean="0"/>
              <a:t>Simulations</a:t>
            </a:r>
            <a:endParaRPr lang="en-US" dirty="0"/>
          </a:p>
        </p:txBody>
      </p:sp>
      <p:sp>
        <p:nvSpPr>
          <p:cNvPr id="4" name="Strzałka w dół 3"/>
          <p:cNvSpPr/>
          <p:nvPr/>
        </p:nvSpPr>
        <p:spPr>
          <a:xfrm>
            <a:off x="2714612" y="3000372"/>
            <a:ext cx="50006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Inspi</a:t>
            </a:r>
            <a:r>
              <a:rPr lang="pl-PL" dirty="0" err="1" smtClean="0"/>
              <a:t>rers</a:t>
            </a:r>
            <a:r>
              <a:rPr lang="en-US" dirty="0" smtClean="0"/>
              <a:t>, Co-Workers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Prof.. </a:t>
            </a:r>
            <a:r>
              <a:rPr lang="en-US" dirty="0" err="1" smtClean="0"/>
              <a:t>Zbigniew</a:t>
            </a:r>
            <a:r>
              <a:rPr lang="en-US" dirty="0" smtClean="0"/>
              <a:t> </a:t>
            </a:r>
            <a:r>
              <a:rPr lang="en-US" dirty="0" err="1" smtClean="0"/>
              <a:t>Adamczyk</a:t>
            </a:r>
            <a:r>
              <a:rPr lang="en-US" dirty="0" smtClean="0"/>
              <a:t> (</a:t>
            </a:r>
            <a:r>
              <a:rPr lang="en-US" dirty="0" err="1" smtClean="0"/>
              <a:t>IKiFP</a:t>
            </a:r>
            <a:r>
              <a:rPr lang="en-US" dirty="0" smtClean="0"/>
              <a:t> PAN)</a:t>
            </a:r>
          </a:p>
          <a:p>
            <a:endParaRPr lang="en-US" dirty="0" smtClean="0"/>
          </a:p>
          <a:p>
            <a:r>
              <a:rPr lang="en-US" dirty="0" err="1" smtClean="0"/>
              <a:t>Wligiusz</a:t>
            </a:r>
            <a:r>
              <a:rPr lang="en-US" dirty="0" smtClean="0"/>
              <a:t> </a:t>
            </a:r>
            <a:r>
              <a:rPr lang="en-US" dirty="0" err="1" smtClean="0"/>
              <a:t>Wajnryb</a:t>
            </a:r>
            <a:r>
              <a:rPr lang="en-US" dirty="0" smtClean="0"/>
              <a:t> (</a:t>
            </a:r>
            <a:r>
              <a:rPr lang="en-US" dirty="0" err="1" smtClean="0"/>
              <a:t>IPPT</a:t>
            </a:r>
            <a:r>
              <a:rPr lang="en-US" dirty="0" smtClean="0"/>
              <a:t> PAN)</a:t>
            </a:r>
          </a:p>
          <a:p>
            <a:r>
              <a:rPr lang="en-US" dirty="0" smtClean="0"/>
              <a:t>Maria </a:t>
            </a:r>
            <a:r>
              <a:rPr lang="en-US" dirty="0" err="1" smtClean="0"/>
              <a:t>Ekiel-Jeżewska</a:t>
            </a:r>
            <a:r>
              <a:rPr lang="en-US" dirty="0" smtClean="0"/>
              <a:t> (</a:t>
            </a:r>
            <a:r>
              <a:rPr lang="en-US" dirty="0" err="1" smtClean="0"/>
              <a:t>IPPT</a:t>
            </a:r>
            <a:r>
              <a:rPr lang="en-US" dirty="0" smtClean="0"/>
              <a:t> PAN)</a:t>
            </a:r>
          </a:p>
          <a:p>
            <a:r>
              <a:rPr lang="en-US" dirty="0" err="1" smtClean="0"/>
              <a:t>Jerzy</a:t>
            </a:r>
            <a:r>
              <a:rPr lang="en-US" dirty="0" smtClean="0"/>
              <a:t> </a:t>
            </a:r>
            <a:r>
              <a:rPr lang="en-US" dirty="0" err="1" smtClean="0"/>
              <a:t>Bławzdziewicz</a:t>
            </a:r>
            <a:r>
              <a:rPr lang="en-US" dirty="0" smtClean="0"/>
              <a:t> (Yale University)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Introduction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614354"/>
          </a:xfrm>
        </p:spPr>
        <p:txBody>
          <a:bodyPr/>
          <a:lstStyle/>
          <a:p>
            <a:r>
              <a:rPr lang="pl-PL" dirty="0" smtClean="0"/>
              <a:t>Charge…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28728" y="2928934"/>
          <a:ext cx="60960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pl-PL" dirty="0" err="1" smtClean="0"/>
                        <a:t>Surface</a:t>
                      </a:r>
                      <a:r>
                        <a:rPr lang="pl-PL" dirty="0" smtClean="0"/>
                        <a:t> charge</a:t>
                      </a:r>
                      <a:r>
                        <a:rPr lang="pl-PL" baseline="0" dirty="0" smtClean="0"/>
                        <a:t> [C m</a:t>
                      </a:r>
                      <a:r>
                        <a:rPr lang="pl-PL" baseline="30000" dirty="0" smtClean="0"/>
                        <a:t>-2</a:t>
                      </a:r>
                      <a:r>
                        <a:rPr lang="pl-PL" baseline="0" dirty="0" smtClean="0"/>
                        <a:t> ]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a=10</a:t>
                      </a:r>
                      <a:r>
                        <a:rPr lang="pl-PL" baseline="30000" dirty="0" smtClean="0"/>
                        <a:t>-6</a:t>
                      </a:r>
                      <a:r>
                        <a:rPr lang="pl-PL" baseline="0" dirty="0" smtClean="0"/>
                        <a:t> m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a=10</a:t>
                      </a:r>
                      <a:r>
                        <a:rPr lang="pl-PL" baseline="30000" dirty="0" smtClean="0"/>
                        <a:t>-4</a:t>
                      </a:r>
                      <a:r>
                        <a:rPr lang="pl-PL" baseline="0" dirty="0" smtClean="0"/>
                        <a:t> m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l-GR" i="0" dirty="0" smtClean="0"/>
                        <a:t>ψ</a:t>
                      </a:r>
                      <a:r>
                        <a:rPr lang="pl-PL" i="0" dirty="0" smtClean="0"/>
                        <a:t>[V]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E[V</a:t>
                      </a:r>
                      <a:r>
                        <a:rPr lang="pl-PL" baseline="0" dirty="0" smtClean="0"/>
                        <a:t> m</a:t>
                      </a:r>
                      <a:r>
                        <a:rPr lang="pl-PL" baseline="30000" dirty="0" smtClean="0"/>
                        <a:t>-1</a:t>
                      </a:r>
                      <a:r>
                        <a:rPr lang="pl-PL" baseline="0" dirty="0" smtClean="0"/>
                        <a:t>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0" dirty="0" smtClean="0"/>
                        <a:t>ψ</a:t>
                      </a:r>
                      <a:r>
                        <a:rPr lang="pl-PL" i="0" dirty="0" smtClean="0"/>
                        <a:t>[V]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E[V</a:t>
                      </a:r>
                      <a:r>
                        <a:rPr lang="pl-PL" baseline="0" dirty="0" smtClean="0"/>
                        <a:t> m</a:t>
                      </a:r>
                      <a:r>
                        <a:rPr lang="pl-PL" baseline="30000" dirty="0" smtClean="0"/>
                        <a:t>-1</a:t>
                      </a:r>
                      <a:r>
                        <a:rPr lang="pl-PL" baseline="0" dirty="0" smtClean="0"/>
                        <a:t>]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pl-PL" dirty="0" smtClean="0"/>
                        <a:t>0.16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1.8 x 10</a:t>
                      </a:r>
                      <a:r>
                        <a:rPr lang="pl-PL" baseline="30000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1.8 x 10</a:t>
                      </a:r>
                      <a:r>
                        <a:rPr lang="pl-PL" baseline="30000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1.8 x 10</a:t>
                      </a:r>
                      <a:r>
                        <a:rPr lang="pl-PL" baseline="30000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1.8 x 10</a:t>
                      </a:r>
                      <a:r>
                        <a:rPr lang="pl-PL" baseline="30000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2.31 x 10</a:t>
                      </a:r>
                      <a:r>
                        <a:rPr lang="pl-PL" baseline="30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2.31 x 10</a:t>
                      </a:r>
                      <a:r>
                        <a:rPr lang="pl-PL" baseline="30000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2.31 x 10</a:t>
                      </a:r>
                      <a:r>
                        <a:rPr lang="pl-PL" baseline="30000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2.31 x 10</a:t>
                      </a:r>
                      <a:r>
                        <a:rPr lang="pl-PL" baseline="30000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pl-PL" dirty="0" smtClean="0"/>
                        <a:t>1.6 x10</a:t>
                      </a:r>
                      <a:r>
                        <a:rPr lang="pl-PL" baseline="30000" dirty="0" smtClean="0"/>
                        <a:t>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1.8 x 10</a:t>
                      </a:r>
                      <a:r>
                        <a:rPr lang="pl-PL" baseline="30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1.8 x 10</a:t>
                      </a:r>
                      <a:r>
                        <a:rPr lang="pl-PL" baseline="30000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1.8 x 10</a:t>
                      </a:r>
                      <a:r>
                        <a:rPr lang="pl-PL" baseline="30000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1.8 x 10</a:t>
                      </a:r>
                      <a:r>
                        <a:rPr lang="pl-PL" baseline="30000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2.31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2.31 x 10</a:t>
                      </a:r>
                      <a:r>
                        <a:rPr lang="pl-PL" baseline="30000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2.31 x 10</a:t>
                      </a:r>
                      <a:r>
                        <a:rPr lang="pl-PL" baseline="30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2.31 x 10</a:t>
                      </a:r>
                      <a:r>
                        <a:rPr lang="pl-PL" baseline="30000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Electrical Double </a:t>
            </a:r>
            <a:r>
              <a:rPr lang="en-US" dirty="0" smtClean="0"/>
              <a:t>Layer</a:t>
            </a:r>
            <a:r>
              <a:rPr lang="pl-PL" dirty="0" smtClean="0"/>
              <a:t> (</a:t>
            </a:r>
            <a:r>
              <a:rPr lang="pl-PL" dirty="0" err="1" smtClean="0"/>
              <a:t>EDL</a:t>
            </a:r>
            <a:r>
              <a:rPr lang="pl-PL" dirty="0" smtClean="0"/>
              <a:t>)</a:t>
            </a:r>
            <a:br>
              <a:rPr lang="pl-PL" dirty="0" smtClean="0"/>
            </a:br>
            <a:endParaRPr lang="en-US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214646" y="1401947"/>
            <a:ext cx="138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Stern layer</a:t>
            </a:r>
            <a:endParaRPr lang="en-US"/>
          </a:p>
        </p:txBody>
      </p:sp>
      <p:sp>
        <p:nvSpPr>
          <p:cNvPr id="6" name="pole tekstowe 5"/>
          <p:cNvSpPr txBox="1"/>
          <p:nvPr/>
        </p:nvSpPr>
        <p:spPr>
          <a:xfrm>
            <a:off x="5143472" y="2473517"/>
            <a:ext cx="1560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Diffuse layer</a:t>
            </a:r>
            <a:endParaRPr lang="en-US"/>
          </a:p>
        </p:txBody>
      </p:sp>
      <p:pic>
        <p:nvPicPr>
          <p:cNvPr id="9" name="Obraz 8" descr="EDL_small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000240"/>
            <a:ext cx="4530191" cy="4643446"/>
          </a:xfrm>
          <a:prstGeom prst="rect">
            <a:avLst/>
          </a:prstGeom>
        </p:spPr>
      </p:pic>
      <p:cxnSp>
        <p:nvCxnSpPr>
          <p:cNvPr id="7" name="Łącznik prosty ze strzałką 6"/>
          <p:cNvCxnSpPr/>
          <p:nvPr/>
        </p:nvCxnSpPr>
        <p:spPr>
          <a:xfrm rot="5400000">
            <a:off x="2750299" y="1937732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 rot="5400000">
            <a:off x="3214646" y="3545087"/>
            <a:ext cx="2857520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00" y="5500702"/>
            <a:ext cx="3714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4357694"/>
            <a:ext cx="4000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8118" y="2428868"/>
            <a:ext cx="3619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6380" y="4572008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pole tekstowe 12"/>
          <p:cNvSpPr txBox="1"/>
          <p:nvPr/>
        </p:nvSpPr>
        <p:spPr>
          <a:xfrm>
            <a:off x="6429388" y="4643446"/>
            <a:ext cx="169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Zeta-potential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Gouy-Chapman-Stern</a:t>
            </a:r>
            <a:r>
              <a:rPr lang="en-US" smtClean="0"/>
              <a:t> </a:t>
            </a:r>
            <a:r>
              <a:rPr lang="en-US" smtClean="0"/>
              <a:t>model</a:t>
            </a:r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428736"/>
            <a:ext cx="485775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ole tekstowe 4"/>
          <p:cNvSpPr txBox="1"/>
          <p:nvPr/>
        </p:nvSpPr>
        <p:spPr>
          <a:xfrm>
            <a:off x="642910" y="2857496"/>
            <a:ext cx="2462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Concentration</a:t>
            </a:r>
            <a:r>
              <a:rPr lang="en-US" smtClean="0"/>
              <a:t> of </a:t>
            </a:r>
            <a:r>
              <a:rPr lang="en-US" smtClean="0"/>
              <a:t>ions</a:t>
            </a:r>
            <a:endParaRPr lang="en-US"/>
          </a:p>
        </p:txBody>
      </p:sp>
      <p:sp>
        <p:nvSpPr>
          <p:cNvPr id="6" name="pole tekstowe 5"/>
          <p:cNvSpPr txBox="1"/>
          <p:nvPr/>
        </p:nvSpPr>
        <p:spPr>
          <a:xfrm>
            <a:off x="6215074" y="2143116"/>
            <a:ext cx="2357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Bulk</a:t>
            </a:r>
            <a:r>
              <a:rPr lang="en-US" smtClean="0"/>
              <a:t> concentration of </a:t>
            </a:r>
            <a:r>
              <a:rPr lang="en-US" smtClean="0"/>
              <a:t>ions</a:t>
            </a:r>
            <a:endParaRPr lang="en-US"/>
          </a:p>
        </p:txBody>
      </p:sp>
      <p:cxnSp>
        <p:nvCxnSpPr>
          <p:cNvPr id="8" name="Łącznik prosty ze strzałką 7"/>
          <p:cNvCxnSpPr>
            <a:stCxn id="6" idx="1"/>
          </p:cNvCxnSpPr>
          <p:nvPr/>
        </p:nvCxnSpPr>
        <p:spPr>
          <a:xfrm rot="10800000" flipV="1">
            <a:off x="4857752" y="2466282"/>
            <a:ext cx="1357322" cy="3912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4643446"/>
            <a:ext cx="52101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pole tekstowe 9"/>
          <p:cNvSpPr txBox="1"/>
          <p:nvPr/>
        </p:nvSpPr>
        <p:spPr>
          <a:xfrm>
            <a:off x="857224" y="4214818"/>
            <a:ext cx="3304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Poisson-Boltzmann </a:t>
            </a:r>
            <a:r>
              <a:rPr lang="en-US" smtClean="0"/>
              <a:t>equation</a:t>
            </a:r>
            <a:r>
              <a:rPr lang="en-US" smtClean="0"/>
              <a:t>: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Gouy-Chapman-Stern</a:t>
            </a:r>
            <a:r>
              <a:rPr lang="en-US" smtClean="0"/>
              <a:t> model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971676"/>
          </a:xfrm>
        </p:spPr>
        <p:txBody>
          <a:bodyPr/>
          <a:lstStyle/>
          <a:p>
            <a:r>
              <a:rPr lang="en-US" smtClean="0"/>
              <a:t>Solution method od the Poisson-Boltzmann eq.</a:t>
            </a:r>
          </a:p>
          <a:p>
            <a:pPr lvl="1"/>
            <a:r>
              <a:rPr lang="en-US" smtClean="0"/>
              <a:t>Debye-Hückel approx. Works only for</a:t>
            </a:r>
          </a:p>
          <a:p>
            <a:pPr lvl="1"/>
            <a:r>
              <a:rPr lang="en-US" smtClean="0"/>
              <a:t>Gouy-Chapman model: </a:t>
            </a:r>
          </a:p>
          <a:p>
            <a:pPr lvl="2"/>
            <a:r>
              <a:rPr lang="en-US" smtClean="0"/>
              <a:t>Flat surface</a:t>
            </a:r>
          </a:p>
          <a:p>
            <a:pPr lvl="2"/>
            <a:r>
              <a:rPr lang="en-US" smtClean="0"/>
              <a:t>Symmetric electrolite </a:t>
            </a:r>
            <a:r>
              <a:rPr lang="en-US" i="1" smtClean="0"/>
              <a:t>z</a:t>
            </a:r>
            <a:r>
              <a:rPr lang="en-US" i="1" baseline="-25000" smtClean="0"/>
              <a:t>i</a:t>
            </a:r>
            <a:r>
              <a:rPr lang="en-US" i="1" smtClean="0"/>
              <a:t> = z</a:t>
            </a:r>
            <a:r>
              <a:rPr lang="en-US" i="1" baseline="-25000" smtClean="0"/>
              <a:t>+</a:t>
            </a:r>
            <a:r>
              <a:rPr lang="en-US" i="1" smtClean="0"/>
              <a:t> = z</a:t>
            </a:r>
            <a:r>
              <a:rPr lang="en-US" i="1" baseline="-25000" smtClean="0"/>
              <a:t>-</a:t>
            </a:r>
            <a:r>
              <a:rPr lang="en-US" i="1" smtClean="0"/>
              <a:t> = z </a:t>
            </a:r>
            <a:endParaRPr lang="en-US" i="1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968723"/>
            <a:ext cx="1571636" cy="53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786190"/>
            <a:ext cx="330517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5076841"/>
            <a:ext cx="64389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5643578"/>
            <a:ext cx="22479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pole tekstowe 11"/>
          <p:cNvSpPr txBox="1"/>
          <p:nvPr/>
        </p:nvSpPr>
        <p:spPr>
          <a:xfrm>
            <a:off x="2500298" y="5988626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Debye-Hückel parameter</a:t>
            </a:r>
            <a:endParaRPr lang="en-US"/>
          </a:p>
        </p:txBody>
      </p:sp>
      <p:sp>
        <p:nvSpPr>
          <p:cNvPr id="13" name="Strzałka w dół 12"/>
          <p:cNvSpPr/>
          <p:nvPr/>
        </p:nvSpPr>
        <p:spPr>
          <a:xfrm>
            <a:off x="4000496" y="3643314"/>
            <a:ext cx="428628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rzałka w dół 13"/>
          <p:cNvSpPr/>
          <p:nvPr/>
        </p:nvSpPr>
        <p:spPr>
          <a:xfrm>
            <a:off x="4000496" y="4857760"/>
            <a:ext cx="428628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4071934" y="1571612"/>
            <a:ext cx="4143404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err="1" smtClean="0"/>
              <a:t>Gouy-Chapman-Stern</a:t>
            </a:r>
            <a:r>
              <a:rPr lang="pl-PL" dirty="0" smtClean="0"/>
              <a:t> model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776535"/>
            <a:ext cx="3524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Obraz 6" descr="GouyChapman_smal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571612"/>
            <a:ext cx="3837635" cy="5072074"/>
          </a:xfrm>
          <a:prstGeom prst="rect">
            <a:avLst/>
          </a:prstGeom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2571744"/>
            <a:ext cx="7715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1643050"/>
            <a:ext cx="13716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48" y="2571744"/>
            <a:ext cx="36957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14876" y="4429132"/>
            <a:ext cx="29241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Strzałka w dół 12"/>
          <p:cNvSpPr/>
          <p:nvPr/>
        </p:nvSpPr>
        <p:spPr>
          <a:xfrm>
            <a:off x="5929322" y="3714752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err="1" smtClean="0"/>
              <a:t>Gouy-Chapman-Stern</a:t>
            </a:r>
            <a:r>
              <a:rPr lang="pl-PL" dirty="0" smtClean="0"/>
              <a:t> model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114420"/>
          </a:xfrm>
        </p:spPr>
        <p:txBody>
          <a:bodyPr>
            <a:normAutofit/>
          </a:bodyPr>
          <a:lstStyle/>
          <a:p>
            <a:r>
              <a:rPr lang="pl-PL" dirty="0" err="1" smtClean="0"/>
              <a:t>Diffuse</a:t>
            </a:r>
            <a:r>
              <a:rPr lang="pl-PL" dirty="0" smtClean="0"/>
              <a:t> </a:t>
            </a:r>
            <a:r>
              <a:rPr lang="pl-PL" dirty="0" err="1" smtClean="0"/>
              <a:t>layer</a:t>
            </a:r>
            <a:r>
              <a:rPr lang="pl-PL" dirty="0" smtClean="0"/>
              <a:t> charge</a:t>
            </a:r>
          </a:p>
          <a:p>
            <a:pPr>
              <a:buNone/>
            </a:pPr>
            <a:r>
              <a:rPr lang="pl-PL" dirty="0" smtClean="0"/>
              <a:t>		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071678"/>
            <a:ext cx="23145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214554"/>
            <a:ext cx="32956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trzałka w prawo 7"/>
          <p:cNvSpPr/>
          <p:nvPr/>
        </p:nvSpPr>
        <p:spPr>
          <a:xfrm>
            <a:off x="3357554" y="2428868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ymbol zastępczy zawartości 2"/>
          <p:cNvSpPr txBox="1">
            <a:spLocks/>
          </p:cNvSpPr>
          <p:nvPr/>
        </p:nvSpPr>
        <p:spPr>
          <a:xfrm>
            <a:off x="571472" y="3143248"/>
            <a:ext cx="7467600" cy="30003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pl-PL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Adsorbed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charge </a:t>
            </a:r>
            <a:r>
              <a:rPr kumimoji="0" lang="pl-PL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inner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region (Stern </a:t>
            </a:r>
            <a:r>
              <a:rPr kumimoji="0" lang="pl-PL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layer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Stern 1924, Graham 1947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pl-PL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charge </a:t>
            </a:r>
            <a:r>
              <a:rPr kumimoji="0" lang="pl-PL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layer</a:t>
            </a:r>
            <a:r>
              <a:rPr lang="pl-PL" sz="2400" dirty="0" smtClean="0"/>
              <a:t> of </a:t>
            </a:r>
            <a:r>
              <a:rPr lang="pl-PL" sz="2400" dirty="0" err="1" smtClean="0"/>
              <a:t>thickness</a:t>
            </a:r>
            <a:r>
              <a:rPr lang="pl-PL" sz="2400" dirty="0" smtClean="0"/>
              <a:t> </a:t>
            </a:r>
            <a:r>
              <a:rPr lang="el-GR" sz="2400" dirty="0" smtClean="0"/>
              <a:t>δ</a:t>
            </a:r>
            <a:r>
              <a:rPr lang="pl-PL" sz="2400" baseline="-25000" dirty="0" smtClean="0"/>
              <a:t>i 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kumimoji="0" lang="pl-P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kumimoji="0" lang="pl-P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Obraz 10" descr="EDL_small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5008" y="4368418"/>
            <a:ext cx="2428860" cy="2489582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6240444"/>
            <a:ext cx="199166" cy="18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8" y="5643578"/>
            <a:ext cx="214487" cy="188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35263" y="5143512"/>
            <a:ext cx="194059" cy="204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357290" y="4857760"/>
            <a:ext cx="21336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786182" y="4929198"/>
            <a:ext cx="17430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730</TotalTime>
  <Words>527</Words>
  <PresentationFormat>Pokaz na ekranie (4:3)</PresentationFormat>
  <Paragraphs>121</Paragraphs>
  <Slides>20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Wykusz</vt:lpstr>
      <vt:lpstr>Streaming Potential And Streaming Current of a Particle Covered Surface</vt:lpstr>
      <vt:lpstr>Overview</vt:lpstr>
      <vt:lpstr>Inspirers, Co-Workers</vt:lpstr>
      <vt:lpstr>Introduction</vt:lpstr>
      <vt:lpstr>Electrical Double Layer (EDL) </vt:lpstr>
      <vt:lpstr>Gouy-Chapman-Stern model</vt:lpstr>
      <vt:lpstr>Gouy-Chapman-Stern model</vt:lpstr>
      <vt:lpstr>Gouy-Chapman-Stern model</vt:lpstr>
      <vt:lpstr>Gouy-Chapman-Stern model</vt:lpstr>
      <vt:lpstr>Gouy-Chapman-Stern model</vt:lpstr>
      <vt:lpstr>Electro-Osmosis</vt:lpstr>
      <vt:lpstr>Electrophoresis</vt:lpstr>
      <vt:lpstr>Streaming current and Streaming Potential</vt:lpstr>
      <vt:lpstr>Streaming current and Streaming Potential</vt:lpstr>
      <vt:lpstr>Streaming current and Streaming Potential</vt:lpstr>
      <vt:lpstr>Streaming current and Streaming Potential</vt:lpstr>
      <vt:lpstr>Streaming current and Streaming Potential</vt:lpstr>
      <vt:lpstr>Measuring the Streaming Potential</vt:lpstr>
      <vt:lpstr>Particles adsorbed at the interface – what changes?</vt:lpstr>
      <vt:lpstr>To be continued…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Streaming Potential And Streamin Current of a Particle Covered Surface</dc:title>
  <dc:creator>Krzysztof.Sadlej</dc:creator>
  <cp:lastModifiedBy>Krzysztof.Sadlej</cp:lastModifiedBy>
  <cp:revision>76</cp:revision>
  <dcterms:created xsi:type="dcterms:W3CDTF">2009-01-20T20:39:18Z</dcterms:created>
  <dcterms:modified xsi:type="dcterms:W3CDTF">2009-01-21T10:49:27Z</dcterms:modified>
</cp:coreProperties>
</file>